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26"/>
  </p:notesMasterIdLst>
  <p:handoutMasterIdLst>
    <p:handoutMasterId r:id="rId27"/>
  </p:handoutMasterIdLst>
  <p:sldIdLst>
    <p:sldId id="366" r:id="rId2"/>
    <p:sldId id="367" r:id="rId3"/>
    <p:sldId id="394" r:id="rId4"/>
    <p:sldId id="377" r:id="rId5"/>
    <p:sldId id="395" r:id="rId6"/>
    <p:sldId id="396" r:id="rId7"/>
    <p:sldId id="397" r:id="rId8"/>
    <p:sldId id="398" r:id="rId9"/>
    <p:sldId id="381" r:id="rId10"/>
    <p:sldId id="382" r:id="rId11"/>
    <p:sldId id="383" r:id="rId12"/>
    <p:sldId id="400" r:id="rId13"/>
    <p:sldId id="385" r:id="rId14"/>
    <p:sldId id="399" r:id="rId15"/>
    <p:sldId id="402" r:id="rId16"/>
    <p:sldId id="401" r:id="rId17"/>
    <p:sldId id="403" r:id="rId18"/>
    <p:sldId id="404" r:id="rId19"/>
    <p:sldId id="388" r:id="rId20"/>
    <p:sldId id="389" r:id="rId21"/>
    <p:sldId id="390" r:id="rId22"/>
    <p:sldId id="391" r:id="rId23"/>
    <p:sldId id="392" r:id="rId24"/>
    <p:sldId id="393" r:id="rId2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7163" autoAdjust="0"/>
    <p:restoredTop sz="94660"/>
  </p:normalViewPr>
  <p:slideViewPr>
    <p:cSldViewPr>
      <p:cViewPr>
        <p:scale>
          <a:sx n="69" d="100"/>
          <a:sy n="69" d="100"/>
        </p:scale>
        <p:origin x="-19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0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67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67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67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5A44AF3-6747-4E45-9727-4D3E4DE306B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876790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6E4B072-EA19-461F-9F6D-AA70CB3DF7B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281187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30DB0A35-C6CD-4993-A013-5985B38CBDE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CCB22-417D-460F-9793-12055524B1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DC650-4E2A-4A1D-9159-D92BC13511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27D07BC-46C6-4A98-BD60-8A8D735911D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2CC776B-ADB8-4963-A43F-9FF18111516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B9AE66A-2D32-473C-BBD1-89754B9BA63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0961EAE-DC09-4804-B9F7-009B8EB5830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DC86E3-8434-4D90-B137-336A9212F6B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83355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54AB-D51F-4C77-A92A-60390C36079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E53A728F-0E07-4F5C-9911-A433DFF7FB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7AE1E-0DCD-41ED-BDC5-E24C755664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B434D-876D-4DBD-BF04-66F48DBD73C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7513F-604B-4B9A-986B-393345F9514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39286-BEF4-4D20-B348-56E5235381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15347-F567-4FA2-AD01-D65669D5256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89A27-6CAE-41C6-B28F-620084CEC21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A6FB4E2-BEF5-4F40-AD27-C2CB9519F2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genetics.gsk.com/flash_dna_actual.htm" TargetMode="Externa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genetics.gsk.com/flash_dna_actual.htm" TargetMode="Externa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nobel.scas.bcit.ca/resource/dna/dna_sweets.htm" TargetMode="External"/><Relationship Id="rId2" Type="http://schemas.openxmlformats.org/officeDocument/2006/relationships/hyperlink" Target="http://nobel.scas.bcit.ca/resource/dna/images/buildModelInstructions.jpg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bs.org/wgbh/aso/tryit/dna/shockwave.html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ioteach.ubc.ca/TeachingResources/MolecularBiology/DNAReplication.swf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143000" y="3886200"/>
            <a:ext cx="7086600" cy="990600"/>
          </a:xfrm>
        </p:spPr>
        <p:txBody>
          <a:bodyPr>
            <a:normAutofit/>
          </a:bodyPr>
          <a:lstStyle/>
          <a:p>
            <a:r>
              <a:rPr lang="en-US" dirty="0" smtClean="0"/>
              <a:t>Cell Biology:</a:t>
            </a:r>
            <a:br>
              <a:rPr lang="en-US" dirty="0" smtClean="0"/>
            </a:br>
            <a:r>
              <a:rPr lang="en-US" sz="2700" dirty="0" smtClean="0"/>
              <a:t>DNA</a:t>
            </a:r>
            <a:endParaRPr lang="en-US" sz="2700" b="1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871537" y="5105400"/>
            <a:ext cx="7391400" cy="533400"/>
          </a:xfrm>
        </p:spPr>
        <p:txBody>
          <a:bodyPr>
            <a:normAutofit/>
          </a:bodyPr>
          <a:lstStyle/>
          <a:p>
            <a:r>
              <a:rPr lang="en-US" sz="1900" dirty="0" smtClean="0"/>
              <a:t>Lesson 1 – DNA Replication (</a:t>
            </a:r>
            <a:r>
              <a:rPr lang="en-US" sz="1900" i="1" dirty="0" smtClean="0"/>
              <a:t>Inquiry into Life pg. 489-493</a:t>
            </a:r>
            <a:r>
              <a:rPr lang="en-US" dirty="0" smtClean="0"/>
              <a:t>)</a:t>
            </a:r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2555776" y="0"/>
            <a:ext cx="3915282" cy="3580996"/>
            <a:chOff x="2555776" y="0"/>
            <a:chExt cx="3915282" cy="358099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654634" y="34875"/>
              <a:ext cx="3816424" cy="3546121"/>
            </a:xfrm>
            <a:prstGeom prst="rect">
              <a:avLst/>
            </a:prstGeom>
            <a:effectLst/>
          </p:spPr>
        </p:pic>
        <p:sp>
          <p:nvSpPr>
            <p:cNvPr id="10" name="Rectangle 9"/>
            <p:cNvSpPr/>
            <p:nvPr/>
          </p:nvSpPr>
          <p:spPr>
            <a:xfrm>
              <a:off x="2555776" y="34875"/>
              <a:ext cx="216024" cy="35461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663788" y="0"/>
              <a:ext cx="3807270" cy="1166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DNA-molecule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4075" y="0"/>
            <a:ext cx="51847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95110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7"/>
          <p:cNvSpPr txBox="1">
            <a:spLocks noChangeArrowheads="1"/>
          </p:cNvSpPr>
          <p:nvPr/>
        </p:nvSpPr>
        <p:spPr bwMode="auto">
          <a:xfrm>
            <a:off x="179388" y="1341438"/>
            <a:ext cx="4608512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dirty="0">
                <a:latin typeface="Arial" charset="0"/>
              </a:rPr>
              <a:t>When the bases bond together to form the “rungs of the DNA </a:t>
            </a:r>
            <a:r>
              <a:rPr lang="en-US" sz="2800" b="1" dirty="0">
                <a:latin typeface="Arial" charset="0"/>
              </a:rPr>
              <a:t>ladder</a:t>
            </a:r>
            <a:r>
              <a:rPr lang="en-US" sz="2800" dirty="0">
                <a:latin typeface="Arial" charset="0"/>
              </a:rPr>
              <a:t>” they do so in a set pattern.  </a:t>
            </a:r>
            <a:endParaRPr lang="en-US" sz="2800" dirty="0" smtClean="0">
              <a:latin typeface="Arial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2800" dirty="0" smtClean="0">
                <a:latin typeface="Arial" charset="0"/>
              </a:rPr>
              <a:t>The </a:t>
            </a:r>
            <a:r>
              <a:rPr lang="en-US" sz="2800" dirty="0">
                <a:latin typeface="Arial" charset="0"/>
              </a:rPr>
              <a:t>alternating sugar and phosphates make up the </a:t>
            </a:r>
            <a:r>
              <a:rPr lang="en-US" sz="2800" b="1" dirty="0">
                <a:latin typeface="Arial" charset="0"/>
              </a:rPr>
              <a:t>rails</a:t>
            </a:r>
            <a:r>
              <a:rPr lang="en-US" sz="2800" dirty="0">
                <a:latin typeface="Arial" charset="0"/>
              </a:rPr>
              <a:t> (</a:t>
            </a:r>
            <a:r>
              <a:rPr lang="en-US" sz="2800" b="1" dirty="0">
                <a:latin typeface="Arial" charset="0"/>
              </a:rPr>
              <a:t>backbone</a:t>
            </a:r>
            <a:r>
              <a:rPr lang="en-US" sz="2800" dirty="0">
                <a:latin typeface="Arial" charset="0"/>
              </a:rPr>
              <a:t>).  </a:t>
            </a:r>
            <a:endParaRPr lang="en-US" sz="2800" dirty="0" smtClean="0">
              <a:latin typeface="Arial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2800" dirty="0" smtClean="0">
                <a:latin typeface="Arial" charset="0"/>
              </a:rPr>
              <a:t>The </a:t>
            </a:r>
            <a:r>
              <a:rPr lang="en-US" sz="2800" dirty="0">
                <a:latin typeface="Arial" charset="0"/>
              </a:rPr>
              <a:t>bases make up the </a:t>
            </a:r>
            <a:r>
              <a:rPr lang="en-US" sz="2800" b="1" dirty="0">
                <a:latin typeface="Arial" charset="0"/>
              </a:rPr>
              <a:t>rungs</a:t>
            </a:r>
            <a:r>
              <a:rPr lang="en-US" sz="2800" dirty="0">
                <a:latin typeface="Arial" charset="0"/>
              </a:rPr>
              <a:t>.</a:t>
            </a:r>
          </a:p>
        </p:txBody>
      </p:sp>
      <p:pic>
        <p:nvPicPr>
          <p:cNvPr id="11267" name="Picture 10" descr="DNA7-roll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4813"/>
            <a:ext cx="4572000" cy="613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05914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Complementary Base Pairing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b="1" dirty="0" smtClean="0"/>
              <a:t>Adenine</a:t>
            </a:r>
            <a:r>
              <a:rPr lang="en-CA" dirty="0" smtClean="0"/>
              <a:t> always bonds to </a:t>
            </a:r>
            <a:r>
              <a:rPr lang="en-CA" b="1" dirty="0" smtClean="0"/>
              <a:t>thymine</a:t>
            </a:r>
          </a:p>
          <a:p>
            <a:pPr lvl="1"/>
            <a:r>
              <a:rPr lang="en-CA" b="1" dirty="0" smtClean="0"/>
              <a:t>Two</a:t>
            </a:r>
            <a:r>
              <a:rPr lang="en-CA" dirty="0" smtClean="0"/>
              <a:t> hydrogen bonds</a:t>
            </a:r>
          </a:p>
          <a:p>
            <a:r>
              <a:rPr lang="en-CA" b="1" dirty="0" smtClean="0"/>
              <a:t>Guanine</a:t>
            </a:r>
            <a:r>
              <a:rPr lang="en-CA" dirty="0" smtClean="0"/>
              <a:t> always bonds to </a:t>
            </a:r>
            <a:r>
              <a:rPr lang="en-CA" b="1" dirty="0" smtClean="0"/>
              <a:t>cytosine</a:t>
            </a:r>
          </a:p>
          <a:p>
            <a:pPr lvl="1"/>
            <a:r>
              <a:rPr lang="en-CA" b="1" dirty="0" smtClean="0"/>
              <a:t>Three</a:t>
            </a:r>
            <a:r>
              <a:rPr lang="en-CA" dirty="0" smtClean="0"/>
              <a:t> hydrogen bonds</a:t>
            </a:r>
          </a:p>
          <a:p>
            <a:r>
              <a:rPr lang="en-CA" dirty="0" smtClean="0"/>
              <a:t>This bonding of bases is called </a:t>
            </a:r>
            <a:r>
              <a:rPr lang="en-CA" b="1" dirty="0" smtClean="0"/>
              <a:t>complementary</a:t>
            </a:r>
            <a:r>
              <a:rPr lang="en-CA" dirty="0" smtClean="0"/>
              <a:t> base pairing</a:t>
            </a:r>
          </a:p>
          <a:p>
            <a:r>
              <a:rPr lang="en-CA" dirty="0" smtClean="0"/>
              <a:t>They cannot bond any other way because 2 purines would </a:t>
            </a:r>
            <a:r>
              <a:rPr lang="en-CA" b="1" dirty="0" smtClean="0"/>
              <a:t>overlap</a:t>
            </a:r>
            <a:r>
              <a:rPr lang="en-CA" dirty="0" smtClean="0"/>
              <a:t> and 2 </a:t>
            </a:r>
            <a:r>
              <a:rPr lang="en-CA" dirty="0" err="1" smtClean="0"/>
              <a:t>pyrimidines</a:t>
            </a:r>
            <a:r>
              <a:rPr lang="en-CA" dirty="0" smtClean="0"/>
              <a:t> would be too </a:t>
            </a:r>
            <a:r>
              <a:rPr lang="en-CA" b="1" dirty="0" smtClean="0"/>
              <a:t>short</a:t>
            </a:r>
            <a:r>
              <a:rPr lang="en-CA" dirty="0" smtClean="0"/>
              <a:t> to form the rungs of the ladder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2687725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4788024" y="1196752"/>
            <a:ext cx="4105275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en-US" sz="2800" dirty="0">
                <a:latin typeface="Arial" charset="0"/>
              </a:rPr>
              <a:t>The double strand is held in place by hydrogen bonds between the bases.</a:t>
            </a:r>
          </a:p>
          <a:p>
            <a:pPr eaLnBrk="1" hangingPunct="1"/>
            <a:r>
              <a:rPr lang="en-US" sz="2800" dirty="0">
                <a:latin typeface="Arial" charset="0"/>
              </a:rPr>
              <a:t> </a:t>
            </a:r>
          </a:p>
          <a:p>
            <a:pPr eaLnBrk="1" hangingPunct="1"/>
            <a:r>
              <a:rPr lang="en-US" sz="2800" dirty="0">
                <a:latin typeface="Arial" charset="0"/>
              </a:rPr>
              <a:t>It is the </a:t>
            </a:r>
            <a:r>
              <a:rPr lang="en-US" sz="2800" b="1" dirty="0">
                <a:latin typeface="Arial" charset="0"/>
              </a:rPr>
              <a:t>number </a:t>
            </a:r>
            <a:r>
              <a:rPr lang="en-US" sz="2800" dirty="0">
                <a:latin typeface="Arial" charset="0"/>
              </a:rPr>
              <a:t>and </a:t>
            </a:r>
            <a:r>
              <a:rPr lang="en-US" sz="2800" b="1" dirty="0">
                <a:latin typeface="Arial" charset="0"/>
              </a:rPr>
              <a:t>order </a:t>
            </a:r>
            <a:r>
              <a:rPr lang="en-US" sz="2800" dirty="0">
                <a:latin typeface="Arial" charset="0"/>
              </a:rPr>
              <a:t>as well as the </a:t>
            </a:r>
            <a:r>
              <a:rPr lang="en-US" sz="2800" b="1" dirty="0">
                <a:latin typeface="Arial" charset="0"/>
              </a:rPr>
              <a:t>type </a:t>
            </a:r>
            <a:r>
              <a:rPr lang="en-US" sz="2800" dirty="0">
                <a:latin typeface="Arial" charset="0"/>
              </a:rPr>
              <a:t>of the bases that determine what kind of </a:t>
            </a:r>
            <a:r>
              <a:rPr lang="en-US" sz="2800" b="1" dirty="0">
                <a:latin typeface="Arial" charset="0"/>
              </a:rPr>
              <a:t>organism</a:t>
            </a:r>
            <a:r>
              <a:rPr lang="en-US" sz="2800" dirty="0">
                <a:latin typeface="Arial" charset="0"/>
              </a:rPr>
              <a:t> will develop.</a:t>
            </a:r>
          </a:p>
        </p:txBody>
      </p:sp>
      <p:pic>
        <p:nvPicPr>
          <p:cNvPr id="13315" name="Picture 7" descr="DNA7-roll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404813"/>
            <a:ext cx="4321175" cy="606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83318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mad86751_24_02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88640"/>
            <a:ext cx="4078511" cy="5945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4789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Order of Bases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b="1" dirty="0" smtClean="0"/>
              <a:t>Example:</a:t>
            </a:r>
          </a:p>
          <a:p>
            <a:r>
              <a:rPr lang="en-CA" dirty="0" smtClean="0"/>
              <a:t>ATCCGATT means something entirely different than ACCGTTAT, just as the words hate and heat mean different things even though they contain the same letters</a:t>
            </a:r>
          </a:p>
          <a:p>
            <a:r>
              <a:rPr lang="en-CA" dirty="0" smtClean="0"/>
              <a:t>As a DNA strand lengthens, it twists into a double spiral called a </a:t>
            </a:r>
            <a:r>
              <a:rPr lang="en-CA" b="1" dirty="0" smtClean="0"/>
              <a:t>double helix</a:t>
            </a:r>
            <a:endParaRPr lang="en-CA" b="1" dirty="0"/>
          </a:p>
        </p:txBody>
      </p:sp>
    </p:spTree>
    <p:extLst>
      <p:ext uri="{BB962C8B-B14F-4D97-AF65-F5344CB8AC3E}">
        <p14:creationId xmlns:p14="http://schemas.microsoft.com/office/powerpoint/2010/main" xmlns="" val="786858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Candy DNA Model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Next class you will build a DNA molecule using CANDY! (you can eat it after you are finished)</a:t>
            </a:r>
          </a:p>
          <a:p>
            <a:endParaRPr lang="en-CA" dirty="0" smtClean="0">
              <a:hlinkClick r:id="rId2"/>
            </a:endParaRPr>
          </a:p>
          <a:p>
            <a:r>
              <a:rPr lang="en-CA" b="1" dirty="0" smtClean="0">
                <a:hlinkClick r:id="rId2"/>
              </a:rPr>
              <a:t>DNA </a:t>
            </a:r>
            <a:r>
              <a:rPr lang="en-CA" b="1" dirty="0">
                <a:hlinkClick r:id="rId2"/>
              </a:rPr>
              <a:t>model… </a:t>
            </a:r>
            <a:endParaRPr lang="en-CA" b="1" dirty="0" smtClean="0"/>
          </a:p>
          <a:p>
            <a:pPr marL="274320" lvl="2" indent="-274320">
              <a:spcBef>
                <a:spcPts val="600"/>
              </a:spcBef>
              <a:buClr>
                <a:schemeClr val="accent1"/>
              </a:buClr>
            </a:pPr>
            <a:r>
              <a:rPr lang="en-US" sz="3200" b="1" dirty="0">
                <a:hlinkClick r:id="rId3"/>
              </a:rPr>
              <a:t>….</a:t>
            </a:r>
            <a:endParaRPr lang="en-US" sz="3200" b="1" dirty="0"/>
          </a:p>
          <a:p>
            <a:endParaRPr lang="en-CA" dirty="0" smtClean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273481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Functions of DNA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1) </a:t>
            </a:r>
            <a:r>
              <a:rPr lang="en-CA" b="1" dirty="0" smtClean="0"/>
              <a:t>Replicates</a:t>
            </a:r>
            <a:r>
              <a:rPr lang="en-CA" dirty="0" smtClean="0"/>
              <a:t> (duplicates) itself so each new cell has a complete, </a:t>
            </a:r>
            <a:r>
              <a:rPr lang="en-CA" b="1" dirty="0" smtClean="0"/>
              <a:t>identical</a:t>
            </a:r>
            <a:r>
              <a:rPr lang="en-CA" dirty="0" smtClean="0"/>
              <a:t> copy</a:t>
            </a:r>
          </a:p>
          <a:p>
            <a:r>
              <a:rPr lang="en-CA" dirty="0" smtClean="0"/>
              <a:t>2) </a:t>
            </a:r>
            <a:r>
              <a:rPr lang="en-CA" b="1" dirty="0" smtClean="0"/>
              <a:t>Controls</a:t>
            </a:r>
            <a:r>
              <a:rPr lang="en-CA" dirty="0" smtClean="0"/>
              <a:t> the activities of a cell by determining which </a:t>
            </a:r>
            <a:r>
              <a:rPr lang="en-CA" b="1" dirty="0" smtClean="0"/>
              <a:t>proteins are produced</a:t>
            </a:r>
          </a:p>
          <a:p>
            <a:pPr lvl="1"/>
            <a:r>
              <a:rPr lang="en-CA" dirty="0" smtClean="0"/>
              <a:t>The combination of proteins determines the characteristics of each living organism</a:t>
            </a:r>
          </a:p>
          <a:p>
            <a:r>
              <a:rPr lang="en-CA" dirty="0" smtClean="0"/>
              <a:t>3) Undergoes occasional </a:t>
            </a:r>
            <a:r>
              <a:rPr lang="en-CA" b="1" dirty="0" smtClean="0"/>
              <a:t>mutations</a:t>
            </a:r>
            <a:r>
              <a:rPr lang="en-CA" dirty="0" smtClean="0"/>
              <a:t> (mistakes in replication) which accounts for the </a:t>
            </a:r>
            <a:r>
              <a:rPr lang="en-CA" b="1" dirty="0" smtClean="0"/>
              <a:t>variety</a:t>
            </a:r>
            <a:r>
              <a:rPr lang="en-CA" dirty="0" smtClean="0"/>
              <a:t> of living things on earth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1376454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DNA Replication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Cool website demonstrating the steps in DNA replication</a:t>
            </a:r>
          </a:p>
          <a:p>
            <a:r>
              <a:rPr lang="en-CA" dirty="0">
                <a:hlinkClick r:id="rId2"/>
              </a:rPr>
              <a:t>http://</a:t>
            </a:r>
            <a:r>
              <a:rPr lang="en-CA" dirty="0" smtClean="0">
                <a:hlinkClick r:id="rId2"/>
              </a:rPr>
              <a:t>www.pbs.org/wgbh/aso/tryit/dna/shockwave.html</a:t>
            </a:r>
            <a:endParaRPr lang="en-CA" dirty="0" smtClean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130308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333375"/>
            <a:ext cx="7343775" cy="107950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sz="2800" b="1" dirty="0" smtClean="0"/>
              <a:t>Steps in DNA Replication</a:t>
            </a:r>
          </a:p>
        </p:txBody>
      </p:sp>
      <p:pic>
        <p:nvPicPr>
          <p:cNvPr id="16387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79388" y="1341438"/>
            <a:ext cx="4165600" cy="5256212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388" name="Text Box 7"/>
          <p:cNvSpPr txBox="1">
            <a:spLocks noChangeArrowheads="1"/>
          </p:cNvSpPr>
          <p:nvPr/>
        </p:nvSpPr>
        <p:spPr bwMode="auto">
          <a:xfrm>
            <a:off x="4572000" y="1125538"/>
            <a:ext cx="4572000" cy="5478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dirty="0">
                <a:latin typeface="Arial" charset="0"/>
              </a:rPr>
              <a:t>1.     The DNA molecule becomes untwisted by the enzyme </a:t>
            </a:r>
            <a:r>
              <a:rPr lang="en-US" sz="2800" b="1" dirty="0">
                <a:latin typeface="Arial" charset="0"/>
              </a:rPr>
              <a:t>DNA helicase</a:t>
            </a:r>
            <a:r>
              <a:rPr lang="en-US" sz="2800" dirty="0">
                <a:latin typeface="Arial" charset="0"/>
              </a:rPr>
              <a:t> breaking the H-bonds. </a:t>
            </a:r>
            <a:r>
              <a:rPr lang="en-US" sz="2800" dirty="0" smtClean="0">
                <a:latin typeface="Arial" charset="0"/>
              </a:rPr>
              <a:t>The two</a:t>
            </a:r>
            <a:r>
              <a:rPr lang="en-US" sz="2800" dirty="0" smtClean="0">
                <a:latin typeface="Arial" charset="0"/>
              </a:rPr>
              <a:t> </a:t>
            </a:r>
            <a:r>
              <a:rPr lang="en-US" sz="2800" dirty="0" smtClean="0">
                <a:latin typeface="Arial" charset="0"/>
              </a:rPr>
              <a:t>strands </a:t>
            </a:r>
            <a:r>
              <a:rPr lang="en-US" sz="2800" dirty="0">
                <a:latin typeface="Arial" charset="0"/>
              </a:rPr>
              <a:t>that make up DNA become </a:t>
            </a:r>
            <a:r>
              <a:rPr lang="en-US" sz="2800" b="1" dirty="0">
                <a:latin typeface="Arial" charset="0"/>
              </a:rPr>
              <a:t>unzipped.</a:t>
            </a:r>
            <a:r>
              <a:rPr lang="en-US" sz="2800" dirty="0">
                <a:latin typeface="Arial" charset="0"/>
              </a:rPr>
              <a:t> (</a:t>
            </a:r>
            <a:r>
              <a:rPr lang="en-US" sz="2800" dirty="0" err="1">
                <a:latin typeface="Arial" charset="0"/>
              </a:rPr>
              <a:t>ie</a:t>
            </a:r>
            <a:r>
              <a:rPr lang="en-US" sz="2800" dirty="0">
                <a:latin typeface="Arial" charset="0"/>
              </a:rPr>
              <a:t>. The weak hydrogen bonds between the paired bases are broken by </a:t>
            </a:r>
            <a:r>
              <a:rPr lang="en-US" sz="2800" dirty="0" smtClean="0">
                <a:latin typeface="Arial" charset="0"/>
              </a:rPr>
              <a:t>the </a:t>
            </a:r>
            <a:r>
              <a:rPr lang="en-US" sz="2800" b="1" dirty="0" smtClean="0">
                <a:latin typeface="Arial" charset="0"/>
              </a:rPr>
              <a:t>DNA </a:t>
            </a:r>
            <a:r>
              <a:rPr lang="en-US" sz="2800" b="1" dirty="0" err="1" smtClean="0">
                <a:latin typeface="Arial" charset="0"/>
              </a:rPr>
              <a:t>helicase</a:t>
            </a:r>
            <a:r>
              <a:rPr lang="en-US" sz="2800" dirty="0" smtClean="0">
                <a:latin typeface="Arial" charset="0"/>
              </a:rPr>
              <a:t>)</a:t>
            </a:r>
            <a:endParaRPr lang="en-US" sz="2800" dirty="0">
              <a:latin typeface="Arial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2800" dirty="0" smtClean="0">
                <a:latin typeface="Arial" charset="0"/>
              </a:rPr>
              <a:t>Each </a:t>
            </a:r>
            <a:r>
              <a:rPr lang="en-US" sz="2800" dirty="0">
                <a:latin typeface="Arial" charset="0"/>
              </a:rPr>
              <a:t>side acts as a </a:t>
            </a:r>
            <a:r>
              <a:rPr lang="en-US" sz="2800" b="1" dirty="0">
                <a:latin typeface="Arial" charset="0"/>
              </a:rPr>
              <a:t>template</a:t>
            </a:r>
            <a:r>
              <a:rPr lang="en-US" sz="2800" b="1" dirty="0" smtClean="0">
                <a:latin typeface="Arial" charset="0"/>
              </a:rPr>
              <a:t>.</a:t>
            </a:r>
            <a:r>
              <a:rPr lang="en-US" sz="2800" dirty="0">
                <a:latin typeface="Arial" charset="0"/>
              </a:rPr>
              <a:t> </a:t>
            </a:r>
          </a:p>
        </p:txBody>
      </p:sp>
      <p:pic>
        <p:nvPicPr>
          <p:cNvPr id="16389" name="Picture 9" descr="Image6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213" y="1341438"/>
            <a:ext cx="3671887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11" descr="Image6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213" y="4221163"/>
            <a:ext cx="3671887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902245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Describe DNA Replication, including:</a:t>
            </a:r>
          </a:p>
          <a:p>
            <a:pPr lvl="1"/>
            <a:r>
              <a:rPr lang="en-US" sz="2800" dirty="0" smtClean="0"/>
              <a:t>Describe the three steps in the semi-conservative replication of DNA:</a:t>
            </a:r>
          </a:p>
          <a:p>
            <a:pPr lvl="2"/>
            <a:r>
              <a:rPr lang="en-US" sz="2400" dirty="0" smtClean="0"/>
              <a:t>“unzipping” (DNA helicase)</a:t>
            </a:r>
          </a:p>
          <a:p>
            <a:pPr lvl="2"/>
            <a:r>
              <a:rPr lang="en-US" sz="2400" dirty="0" smtClean="0"/>
              <a:t>Complementary base pairing (DNA polymerase)</a:t>
            </a:r>
          </a:p>
          <a:p>
            <a:pPr lvl="2"/>
            <a:r>
              <a:rPr lang="en-US" sz="2400" dirty="0" smtClean="0"/>
              <a:t>Joining of adjacent nucleotides (DNA polymerase)</a:t>
            </a:r>
          </a:p>
          <a:p>
            <a:pPr lvl="1"/>
            <a:r>
              <a:rPr lang="en-US" sz="2800" dirty="0" smtClean="0"/>
              <a:t>Describe the purpose of DNA replication</a:t>
            </a:r>
          </a:p>
          <a:p>
            <a:pPr lvl="1"/>
            <a:r>
              <a:rPr lang="en-US" sz="2800" dirty="0" smtClean="0"/>
              <a:t>Identify the site of DNA replication within the cell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333375"/>
            <a:ext cx="4402138" cy="619125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411" name="Text Box 7"/>
          <p:cNvSpPr txBox="1">
            <a:spLocks noChangeArrowheads="1"/>
          </p:cNvSpPr>
          <p:nvPr/>
        </p:nvSpPr>
        <p:spPr bwMode="auto">
          <a:xfrm>
            <a:off x="4830382" y="892314"/>
            <a:ext cx="4105275" cy="5201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en-US" sz="2800" dirty="0">
                <a:latin typeface="Arial" charset="0"/>
              </a:rPr>
              <a:t>2.   New complementary </a:t>
            </a:r>
            <a:r>
              <a:rPr lang="en-US" sz="2800" b="1" dirty="0">
                <a:latin typeface="Arial" charset="0"/>
              </a:rPr>
              <a:t>nucleotides</a:t>
            </a:r>
            <a:r>
              <a:rPr lang="en-US" sz="2800" dirty="0">
                <a:latin typeface="Arial" charset="0"/>
              </a:rPr>
              <a:t>, always present in the nucleus, </a:t>
            </a:r>
          </a:p>
          <a:p>
            <a:pPr eaLnBrk="1" hangingPunct="1"/>
            <a:r>
              <a:rPr lang="en-US" sz="2800" dirty="0">
                <a:latin typeface="Arial" charset="0"/>
              </a:rPr>
              <a:t>move into place and pair with complementary bases on the </a:t>
            </a:r>
            <a:r>
              <a:rPr lang="en-US" sz="2800" b="1" dirty="0">
                <a:latin typeface="Arial" charset="0"/>
              </a:rPr>
              <a:t>exposed strands.</a:t>
            </a:r>
          </a:p>
          <a:p>
            <a:pPr eaLnBrk="1" hangingPunct="1"/>
            <a:endParaRPr lang="en-US" sz="2800" dirty="0">
              <a:latin typeface="Arial" charset="0"/>
            </a:endParaRPr>
          </a:p>
          <a:p>
            <a:pPr eaLnBrk="1" hangingPunct="1"/>
            <a:r>
              <a:rPr lang="en-US" sz="2800" dirty="0">
                <a:latin typeface="Arial" charset="0"/>
              </a:rPr>
              <a:t>	</a:t>
            </a:r>
            <a:r>
              <a:rPr lang="en-US" sz="3600" dirty="0">
                <a:latin typeface="Arial" charset="0"/>
              </a:rPr>
              <a:t>T joins to A</a:t>
            </a:r>
          </a:p>
          <a:p>
            <a:pPr eaLnBrk="1" hangingPunct="1"/>
            <a:endParaRPr lang="en-US" sz="3600" dirty="0">
              <a:latin typeface="Arial" charset="0"/>
            </a:endParaRPr>
          </a:p>
          <a:p>
            <a:pPr eaLnBrk="1" hangingPunct="1"/>
            <a:r>
              <a:rPr lang="en-US" sz="3600" dirty="0">
                <a:latin typeface="Arial" charset="0"/>
              </a:rPr>
              <a:t>	C joins to G</a:t>
            </a:r>
          </a:p>
        </p:txBody>
      </p:sp>
      <p:pic>
        <p:nvPicPr>
          <p:cNvPr id="17412" name="Picture 9" descr="Image6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188" y="333375"/>
            <a:ext cx="3816350" cy="619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4220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51520" y="1268760"/>
            <a:ext cx="4319588" cy="4170363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435" name="Text Box 6"/>
          <p:cNvSpPr txBox="1">
            <a:spLocks noChangeArrowheads="1"/>
          </p:cNvSpPr>
          <p:nvPr/>
        </p:nvSpPr>
        <p:spPr bwMode="auto">
          <a:xfrm>
            <a:off x="4828021" y="1484784"/>
            <a:ext cx="3995737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dirty="0">
                <a:latin typeface="Arial" charset="0"/>
              </a:rPr>
              <a:t>3.  The </a:t>
            </a:r>
            <a:r>
              <a:rPr lang="en-US" sz="2800" b="1" dirty="0">
                <a:latin typeface="Arial" charset="0"/>
              </a:rPr>
              <a:t>adjacent</a:t>
            </a:r>
            <a:r>
              <a:rPr lang="en-US" sz="2800" dirty="0">
                <a:latin typeface="Arial" charset="0"/>
              </a:rPr>
              <a:t> nucleotides, through their sugar-phosphate components become </a:t>
            </a:r>
            <a:r>
              <a:rPr lang="en-US" sz="2800" b="1" dirty="0">
                <a:latin typeface="Arial" charset="0"/>
              </a:rPr>
              <a:t>joined</a:t>
            </a:r>
            <a:r>
              <a:rPr lang="en-US" sz="2800" dirty="0">
                <a:latin typeface="Arial" charset="0"/>
              </a:rPr>
              <a:t> together along the newly forming chain.  The enzyme </a:t>
            </a:r>
            <a:r>
              <a:rPr lang="en-US" sz="2800" b="1" dirty="0">
                <a:latin typeface="Arial" charset="0"/>
              </a:rPr>
              <a:t>DNA polymerase </a:t>
            </a:r>
            <a:r>
              <a:rPr lang="en-US" sz="2800" dirty="0">
                <a:latin typeface="Arial" charset="0"/>
              </a:rPr>
              <a:t>helps this. (Adds nucleotides to template).</a:t>
            </a:r>
          </a:p>
        </p:txBody>
      </p:sp>
    </p:spTree>
    <p:extLst>
      <p:ext uri="{BB962C8B-B14F-4D97-AF65-F5344CB8AC3E}">
        <p14:creationId xmlns:p14="http://schemas.microsoft.com/office/powerpoint/2010/main" xmlns="" val="87454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404813"/>
            <a:ext cx="4549775" cy="540067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459" name="Text Box 6"/>
          <p:cNvSpPr txBox="1">
            <a:spLocks noChangeArrowheads="1"/>
          </p:cNvSpPr>
          <p:nvPr/>
        </p:nvSpPr>
        <p:spPr bwMode="auto">
          <a:xfrm>
            <a:off x="4932363" y="1196975"/>
            <a:ext cx="4033837" cy="265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dirty="0">
                <a:latin typeface="Arial" charset="0"/>
              </a:rPr>
              <a:t>4.      When the process is finished, 2 </a:t>
            </a:r>
            <a:r>
              <a:rPr lang="en-US" sz="2800" b="1" dirty="0">
                <a:latin typeface="Arial" charset="0"/>
              </a:rPr>
              <a:t>complete</a:t>
            </a:r>
            <a:r>
              <a:rPr lang="en-US" sz="2800" dirty="0">
                <a:latin typeface="Arial" charset="0"/>
              </a:rPr>
              <a:t> DNA molecules are present, </a:t>
            </a:r>
            <a:r>
              <a:rPr lang="en-US" sz="2800" b="1" dirty="0">
                <a:latin typeface="Arial" charset="0"/>
              </a:rPr>
              <a:t>identical</a:t>
            </a:r>
            <a:r>
              <a:rPr lang="en-US" sz="2800" dirty="0">
                <a:latin typeface="Arial" charset="0"/>
              </a:rPr>
              <a:t> to each other and to the </a:t>
            </a:r>
            <a:r>
              <a:rPr lang="en-US" sz="2800" b="1" dirty="0">
                <a:latin typeface="Arial" charset="0"/>
              </a:rPr>
              <a:t>original</a:t>
            </a:r>
            <a:r>
              <a:rPr lang="en-US" sz="2800" dirty="0">
                <a:latin typeface="Arial" charset="0"/>
              </a:rPr>
              <a:t> molecule.</a:t>
            </a:r>
          </a:p>
        </p:txBody>
      </p:sp>
      <p:sp>
        <p:nvSpPr>
          <p:cNvPr id="19460" name="Text Box 8"/>
          <p:cNvSpPr txBox="1">
            <a:spLocks noChangeArrowheads="1"/>
          </p:cNvSpPr>
          <p:nvPr/>
        </p:nvSpPr>
        <p:spPr bwMode="auto">
          <a:xfrm>
            <a:off x="4119563" y="496888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endParaRPr lang="en-CA">
              <a:latin typeface="Arial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611188" y="404813"/>
            <a:ext cx="3960812" cy="5400675"/>
            <a:chOff x="611188" y="404813"/>
            <a:chExt cx="3960812" cy="5400675"/>
          </a:xfrm>
        </p:grpSpPr>
        <p:pic>
          <p:nvPicPr>
            <p:cNvPr id="19461" name="Picture 10" descr="Image6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188" y="404813"/>
              <a:ext cx="2160587" cy="5400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2" name="Picture 11" descr="Image6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11413" y="404813"/>
              <a:ext cx="2160587" cy="5400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6005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9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0" y="1340768"/>
            <a:ext cx="9144000" cy="5661099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z="2800" dirty="0" smtClean="0"/>
              <a:t>5. Both DNA will now wind back up into their </a:t>
            </a:r>
            <a:r>
              <a:rPr lang="en-US" sz="2800" b="1" dirty="0" smtClean="0"/>
              <a:t>helical</a:t>
            </a:r>
            <a:r>
              <a:rPr lang="en-US" sz="2800" dirty="0" smtClean="0"/>
              <a:t> shape.</a:t>
            </a:r>
          </a:p>
          <a:p>
            <a:pPr eaLnBrk="1" hangingPunct="1"/>
            <a:r>
              <a:rPr lang="en-US" sz="2800" dirty="0" smtClean="0"/>
              <a:t>DNA replication is called </a:t>
            </a:r>
            <a:r>
              <a:rPr lang="en-US" sz="2800" b="1" dirty="0" smtClean="0"/>
              <a:t>semi-conservative</a:t>
            </a:r>
            <a:r>
              <a:rPr lang="en-US" sz="2800" dirty="0" smtClean="0"/>
              <a:t> because each new double helix is composed of an old</a:t>
            </a:r>
            <a:r>
              <a:rPr lang="en-US" sz="2800" b="1" dirty="0" smtClean="0"/>
              <a:t> (parental) </a:t>
            </a:r>
            <a:r>
              <a:rPr lang="en-US" sz="2800" dirty="0" smtClean="0"/>
              <a:t>strand and a new </a:t>
            </a:r>
            <a:r>
              <a:rPr lang="en-US" sz="2800" b="1" dirty="0" smtClean="0"/>
              <a:t>(daughter) </a:t>
            </a:r>
            <a:r>
              <a:rPr lang="en-US" sz="2800" dirty="0" smtClean="0"/>
              <a:t>strand.</a:t>
            </a:r>
          </a:p>
          <a:p>
            <a:pPr lvl="1"/>
            <a:r>
              <a:rPr lang="en-US" sz="2500" dirty="0" smtClean="0"/>
              <a:t>Each strand </a:t>
            </a:r>
            <a:r>
              <a:rPr lang="en-US" sz="2500" i="1" dirty="0" smtClean="0"/>
              <a:t>conserves</a:t>
            </a:r>
            <a:r>
              <a:rPr lang="en-US" sz="2500" dirty="0" smtClean="0"/>
              <a:t> a length of the old strand</a:t>
            </a:r>
          </a:p>
          <a:p>
            <a:pPr eaLnBrk="1" hangingPunct="1"/>
            <a:r>
              <a:rPr lang="en-US" sz="2800" b="1" dirty="0" smtClean="0"/>
              <a:t>Enzymes</a:t>
            </a:r>
            <a:r>
              <a:rPr lang="en-US" sz="2800" dirty="0" smtClean="0"/>
              <a:t> assist the</a:t>
            </a:r>
            <a:r>
              <a:rPr lang="en-US" sz="2800" b="1" dirty="0" smtClean="0"/>
              <a:t> unwinding </a:t>
            </a:r>
            <a:r>
              <a:rPr lang="en-US" sz="2800" dirty="0" smtClean="0"/>
              <a:t>process</a:t>
            </a:r>
            <a:r>
              <a:rPr lang="en-US" sz="2800" b="1" dirty="0" smtClean="0"/>
              <a:t>, join </a:t>
            </a:r>
            <a:r>
              <a:rPr lang="en-US" sz="2800" dirty="0" smtClean="0"/>
              <a:t>together the nucleotides</a:t>
            </a:r>
            <a:r>
              <a:rPr lang="en-US" sz="2800" b="1" dirty="0" smtClean="0"/>
              <a:t>, </a:t>
            </a:r>
            <a:r>
              <a:rPr lang="en-US" sz="2800" dirty="0" smtClean="0"/>
              <a:t>and</a:t>
            </a:r>
            <a:r>
              <a:rPr lang="en-US" sz="2800" b="1" dirty="0" smtClean="0"/>
              <a:t> </a:t>
            </a:r>
            <a:r>
              <a:rPr lang="en-US" sz="2800" dirty="0" smtClean="0"/>
              <a:t>assist the </a:t>
            </a:r>
            <a:r>
              <a:rPr lang="en-US" sz="2800" b="1" dirty="0" smtClean="0"/>
              <a:t>rewinding </a:t>
            </a:r>
            <a:r>
              <a:rPr lang="en-US" sz="2800" dirty="0" smtClean="0"/>
              <a:t>process and many others.</a:t>
            </a:r>
          </a:p>
          <a:p>
            <a:pPr eaLnBrk="1" hangingPunct="1"/>
            <a:r>
              <a:rPr lang="en-US" sz="2800" dirty="0" smtClean="0"/>
              <a:t>When errors are made in replication.  A </a:t>
            </a:r>
            <a:r>
              <a:rPr lang="en-US" sz="2800" b="1" dirty="0" smtClean="0"/>
              <a:t>mutation</a:t>
            </a:r>
            <a:r>
              <a:rPr lang="en-US" sz="2800" dirty="0" smtClean="0"/>
              <a:t> can arise.</a:t>
            </a:r>
          </a:p>
        </p:txBody>
      </p:sp>
    </p:spTree>
    <p:extLst>
      <p:ext uri="{BB962C8B-B14F-4D97-AF65-F5344CB8AC3E}">
        <p14:creationId xmlns:p14="http://schemas.microsoft.com/office/powerpoint/2010/main" xmlns="" val="647409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2800" dirty="0" smtClean="0"/>
              <a:t>Meet the enzymes involved in DNA replication</a:t>
            </a:r>
            <a:endParaRPr lang="en-CA" sz="2800" dirty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hlinkClick r:id="rId2"/>
              </a:rPr>
              <a:t>DNA presentation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1354522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Background information</a:t>
            </a:r>
            <a:endParaRPr lang="en-CA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sz="3200" dirty="0" smtClean="0"/>
              <a:t>It is important to recall the information we learned about DNA from the last 2 units:</a:t>
            </a:r>
          </a:p>
          <a:p>
            <a:pPr lvl="1"/>
            <a:r>
              <a:rPr lang="en-CA" sz="2800" dirty="0" smtClean="0"/>
              <a:t>DNA stands for </a:t>
            </a:r>
            <a:r>
              <a:rPr lang="en-CA" sz="2800" b="1" dirty="0" smtClean="0"/>
              <a:t>deoxyribonucleic acid</a:t>
            </a:r>
          </a:p>
          <a:p>
            <a:pPr lvl="1"/>
            <a:r>
              <a:rPr lang="en-CA" sz="2800" dirty="0" smtClean="0"/>
              <a:t>DNA is the molecule that makes up </a:t>
            </a:r>
            <a:r>
              <a:rPr lang="en-CA" sz="2800" b="1" dirty="0" smtClean="0"/>
              <a:t>chromosomes</a:t>
            </a:r>
            <a:r>
              <a:rPr lang="en-CA" sz="2800" dirty="0" smtClean="0"/>
              <a:t> and serves as </a:t>
            </a:r>
            <a:r>
              <a:rPr lang="en-CA" sz="2800" b="1" dirty="0" smtClean="0"/>
              <a:t>hereditary</a:t>
            </a:r>
            <a:r>
              <a:rPr lang="en-CA" sz="2800" dirty="0" smtClean="0"/>
              <a:t> information</a:t>
            </a:r>
          </a:p>
          <a:p>
            <a:pPr lvl="1"/>
            <a:endParaRPr lang="en-CA" dirty="0" smtClean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3556001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512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8496944" cy="5769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82572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Nucleic Acids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There are two types of nucleic acids, </a:t>
            </a:r>
            <a:r>
              <a:rPr lang="en-CA" b="1" dirty="0" smtClean="0"/>
              <a:t>DNA </a:t>
            </a:r>
            <a:r>
              <a:rPr lang="en-CA" dirty="0" smtClean="0"/>
              <a:t>and </a:t>
            </a:r>
            <a:r>
              <a:rPr lang="en-CA" b="1" dirty="0" smtClean="0"/>
              <a:t>RNA</a:t>
            </a:r>
          </a:p>
          <a:p>
            <a:r>
              <a:rPr lang="en-CA" dirty="0" smtClean="0"/>
              <a:t>Both DNA and RNA are </a:t>
            </a:r>
            <a:r>
              <a:rPr lang="en-CA" b="1" dirty="0" smtClean="0"/>
              <a:t>polymers</a:t>
            </a:r>
            <a:r>
              <a:rPr lang="en-CA" dirty="0" smtClean="0"/>
              <a:t> of </a:t>
            </a:r>
            <a:r>
              <a:rPr lang="en-CA" b="1" dirty="0" smtClean="0"/>
              <a:t>nucleotides</a:t>
            </a:r>
            <a:r>
              <a:rPr lang="en-CA" dirty="0" smtClean="0"/>
              <a:t> (chains of joined nucleotides)</a:t>
            </a:r>
          </a:p>
          <a:p>
            <a:r>
              <a:rPr lang="en-CA" dirty="0" smtClean="0"/>
              <a:t>They form </a:t>
            </a:r>
            <a:r>
              <a:rPr lang="en-CA" b="1" dirty="0" smtClean="0"/>
              <a:t>genetic</a:t>
            </a:r>
            <a:r>
              <a:rPr lang="en-CA" dirty="0" smtClean="0"/>
              <a:t> material and are involved in the functioning of </a:t>
            </a:r>
            <a:r>
              <a:rPr lang="en-CA" b="1" dirty="0" smtClean="0"/>
              <a:t>chromosomes</a:t>
            </a:r>
            <a:r>
              <a:rPr lang="en-CA" dirty="0" smtClean="0"/>
              <a:t> and protein </a:t>
            </a:r>
            <a:r>
              <a:rPr lang="en-CA" b="1" dirty="0" smtClean="0"/>
              <a:t>synthesis</a:t>
            </a:r>
          </a:p>
          <a:p>
            <a:r>
              <a:rPr lang="en-CA" b="1" dirty="0" smtClean="0"/>
              <a:t>DNA Structure:</a:t>
            </a:r>
          </a:p>
          <a:p>
            <a:r>
              <a:rPr lang="en-CA" dirty="0" smtClean="0"/>
              <a:t>The shape of DNA is a </a:t>
            </a:r>
            <a:r>
              <a:rPr lang="en-CA" b="1" dirty="0" smtClean="0"/>
              <a:t>double helix </a:t>
            </a:r>
            <a:r>
              <a:rPr lang="en-CA" dirty="0" smtClean="0"/>
              <a:t>made up of repeating nucleotide units 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3055668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mad86751_24_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8150"/>
            <a:ext cx="8173712" cy="5138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4304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Nucleotide Structure</a:t>
            </a:r>
            <a:endParaRPr lang="en-CA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978896" cy="4937760"/>
          </a:xfrm>
        </p:spPr>
        <p:txBody>
          <a:bodyPr/>
          <a:lstStyle/>
          <a:p>
            <a:r>
              <a:rPr lang="en-CA" dirty="0" smtClean="0"/>
              <a:t>Nucleotides are composed of 3 parts:</a:t>
            </a:r>
          </a:p>
          <a:p>
            <a:pPr lvl="1"/>
            <a:r>
              <a:rPr lang="en-CA" dirty="0" smtClean="0"/>
              <a:t>1) phosphate molecule</a:t>
            </a:r>
          </a:p>
          <a:p>
            <a:pPr lvl="1"/>
            <a:r>
              <a:rPr lang="en-CA" dirty="0" smtClean="0"/>
              <a:t>2) 5 carbon sugar</a:t>
            </a:r>
          </a:p>
          <a:p>
            <a:pPr lvl="2"/>
            <a:r>
              <a:rPr lang="en-CA" dirty="0" err="1" smtClean="0"/>
              <a:t>Deoxyribose</a:t>
            </a:r>
            <a:r>
              <a:rPr lang="en-CA" dirty="0" smtClean="0"/>
              <a:t> in DNA</a:t>
            </a:r>
          </a:p>
          <a:p>
            <a:pPr lvl="2"/>
            <a:r>
              <a:rPr lang="en-CA" dirty="0" smtClean="0"/>
              <a:t>Ribose in RNA</a:t>
            </a:r>
          </a:p>
          <a:p>
            <a:pPr lvl="1"/>
            <a:r>
              <a:rPr lang="en-CA" dirty="0" smtClean="0"/>
              <a:t>3) Nitrogen containing base</a:t>
            </a:r>
            <a:endParaRPr lang="en-CA" dirty="0"/>
          </a:p>
        </p:txBody>
      </p:sp>
      <p:pic>
        <p:nvPicPr>
          <p:cNvPr id="5" name="Picture 10" descr="DNA-molecule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9700" y="116632"/>
            <a:ext cx="3924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2848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Nitrogen containing bases</a:t>
            </a:r>
            <a:endParaRPr lang="en-CA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Two types:</a:t>
            </a:r>
          </a:p>
          <a:p>
            <a:pPr lvl="1"/>
            <a:r>
              <a:rPr lang="en-CA" b="1" dirty="0" smtClean="0"/>
              <a:t>Purines</a:t>
            </a:r>
            <a:r>
              <a:rPr lang="en-CA" dirty="0" smtClean="0"/>
              <a:t> – adenine (A) and guanine (G)</a:t>
            </a:r>
          </a:p>
          <a:p>
            <a:pPr lvl="1"/>
            <a:r>
              <a:rPr lang="en-CA" b="1" dirty="0" err="1" smtClean="0"/>
              <a:t>Pyrmidines</a:t>
            </a:r>
            <a:r>
              <a:rPr lang="en-CA" dirty="0" smtClean="0"/>
              <a:t> – thymine (T), uracil (U) and cytosine (C)</a:t>
            </a:r>
          </a:p>
          <a:p>
            <a:r>
              <a:rPr lang="en-CA" dirty="0" smtClean="0"/>
              <a:t>DNA has A,G,T,C, RNA has A,G,U,C</a:t>
            </a:r>
          </a:p>
          <a:p>
            <a:r>
              <a:rPr lang="en-CA" dirty="0" smtClean="0"/>
              <a:t>Purines are </a:t>
            </a:r>
            <a:r>
              <a:rPr lang="en-CA" b="1" dirty="0" smtClean="0"/>
              <a:t>larger</a:t>
            </a:r>
            <a:r>
              <a:rPr lang="en-CA" dirty="0" smtClean="0"/>
              <a:t> than </a:t>
            </a:r>
            <a:r>
              <a:rPr lang="en-CA" dirty="0" err="1" smtClean="0"/>
              <a:t>pyrimidines</a:t>
            </a:r>
            <a:r>
              <a:rPr lang="en-CA" dirty="0" smtClean="0"/>
              <a:t> and have a </a:t>
            </a:r>
            <a:r>
              <a:rPr lang="en-CA" b="1" dirty="0" smtClean="0"/>
              <a:t>double</a:t>
            </a:r>
            <a:r>
              <a:rPr lang="en-CA" dirty="0" smtClean="0"/>
              <a:t> ring structure</a:t>
            </a:r>
            <a:endParaRPr lang="en-CA" dirty="0"/>
          </a:p>
        </p:txBody>
      </p:sp>
      <p:pic>
        <p:nvPicPr>
          <p:cNvPr id="7" name="Picture 7" descr="purin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0143" y="3573016"/>
            <a:ext cx="4897437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38300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12" descr="pyrimidin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420938"/>
            <a:ext cx="4608512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Nitrogen containing bases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39552" y="1268760"/>
            <a:ext cx="8064896" cy="4937760"/>
          </a:xfrm>
        </p:spPr>
        <p:txBody>
          <a:bodyPr/>
          <a:lstStyle/>
          <a:p>
            <a:r>
              <a:rPr lang="en-CA" dirty="0" err="1" smtClean="0"/>
              <a:t>Pyrimidines</a:t>
            </a:r>
            <a:r>
              <a:rPr lang="en-CA" dirty="0" smtClean="0"/>
              <a:t> are </a:t>
            </a:r>
            <a:r>
              <a:rPr lang="en-CA" b="1" dirty="0" smtClean="0"/>
              <a:t>smaller</a:t>
            </a:r>
            <a:r>
              <a:rPr lang="en-CA" dirty="0" smtClean="0"/>
              <a:t> than purines and have a </a:t>
            </a:r>
            <a:r>
              <a:rPr lang="en-CA" b="1" dirty="0" smtClean="0"/>
              <a:t>single</a:t>
            </a:r>
            <a:r>
              <a:rPr lang="en-CA" dirty="0" smtClean="0"/>
              <a:t> ring structure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4280804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2725</TotalTime>
  <Words>575</Words>
  <Application>Microsoft Office PowerPoint</Application>
  <PresentationFormat>On-screen Show (4:3)</PresentationFormat>
  <Paragraphs>83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Origin</vt:lpstr>
      <vt:lpstr>Cell Biology: DNA</vt:lpstr>
      <vt:lpstr>Today’s Objectives</vt:lpstr>
      <vt:lpstr>Background information</vt:lpstr>
      <vt:lpstr>Slide 4</vt:lpstr>
      <vt:lpstr>Nucleic Acids</vt:lpstr>
      <vt:lpstr>Slide 6</vt:lpstr>
      <vt:lpstr>Nucleotide Structure</vt:lpstr>
      <vt:lpstr>Nitrogen containing bases</vt:lpstr>
      <vt:lpstr>Nitrogen containing bases</vt:lpstr>
      <vt:lpstr>Slide 10</vt:lpstr>
      <vt:lpstr>Slide 11</vt:lpstr>
      <vt:lpstr>Complementary Base Pairing</vt:lpstr>
      <vt:lpstr>Slide 13</vt:lpstr>
      <vt:lpstr>Slide 14</vt:lpstr>
      <vt:lpstr>Order of Bases</vt:lpstr>
      <vt:lpstr>Candy DNA Model</vt:lpstr>
      <vt:lpstr>Functions of DNA</vt:lpstr>
      <vt:lpstr>DNA Replication</vt:lpstr>
      <vt:lpstr>Slide 19</vt:lpstr>
      <vt:lpstr>Slide 20</vt:lpstr>
      <vt:lpstr>Slide 21</vt:lpstr>
      <vt:lpstr>Slide 22</vt:lpstr>
      <vt:lpstr>Slide 23</vt:lpstr>
      <vt:lpstr>Meet the enzymes involved in DNA replication</vt:lpstr>
    </vt:vector>
  </TitlesOfParts>
  <Company>Bill Rogers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Inquiry into Life Twelfth Edition</dc:title>
  <dc:creator>T-rev</dc:creator>
  <cp:lastModifiedBy>User</cp:lastModifiedBy>
  <cp:revision>239</cp:revision>
  <dcterms:modified xsi:type="dcterms:W3CDTF">2013-10-30T01:24:35Z</dcterms:modified>
</cp:coreProperties>
</file>